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8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0" y="6972300"/>
            <a:ext cx="2771879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blurRad="38100" dist="254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blurRad="25400" dist="38100" dir="2700000" rotWithShape="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7000" i="1">
                <a:solidFill>
                  <a:srgbClr val="BEA56D"/>
                </a:solidFill>
                <a:effectLst>
                  <a:outerShdw blurRad="25400" dist="38100" dir="15900000" rotWithShape="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19693" y="127190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74900" y="8980351"/>
            <a:ext cx="19621500" cy="69850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200" i="1"/>
            </a:lvl1pPr>
            <a:lvl2pPr marL="1200150" indent="-514350" algn="ctr">
              <a:spcBef>
                <a:spcPts val="0"/>
              </a:spcBef>
              <a:buBlip>
                <a:blip r:embed="rId2"/>
              </a:buBlip>
              <a:defRPr sz="4200" i="1"/>
            </a:lvl2pPr>
            <a:lvl3pPr marL="1885950" indent="-514350" algn="ctr">
              <a:spcBef>
                <a:spcPts val="0"/>
              </a:spcBef>
              <a:buBlip>
                <a:blip r:embed="rId2"/>
              </a:buBlip>
              <a:defRPr sz="4200" i="1"/>
            </a:lvl3pPr>
            <a:lvl4pPr marL="2571750" indent="-514350" algn="ctr">
              <a:spcBef>
                <a:spcPts val="0"/>
              </a:spcBef>
              <a:buBlip>
                <a:blip r:embed="rId2"/>
              </a:buBlip>
              <a:defRPr sz="4200" i="1"/>
            </a:lvl4pPr>
            <a:lvl5pPr marL="3257550" indent="-514350" algn="ctr">
              <a:spcBef>
                <a:spcPts val="0"/>
              </a:spcBef>
              <a:buBlip>
                <a:blip r:embed="rId2"/>
              </a:buBlip>
              <a:defRPr sz="4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300"/>
              </a:spcBef>
              <a:buSzTx/>
              <a:buNone/>
              <a:defRPr sz="5400" i="1"/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21"/>
          </p:nvPr>
        </p:nvSpPr>
        <p:spPr>
          <a:xfrm>
            <a:off x="-100667" y="-1981200"/>
            <a:ext cx="24601224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8150108_3243x2163.jpeg"/>
          <p:cNvSpPr>
            <a:spLocks noGrp="1"/>
          </p:cNvSpPr>
          <p:nvPr>
            <p:ph type="pic" idx="21"/>
          </p:nvPr>
        </p:nvSpPr>
        <p:spPr>
          <a:xfrm>
            <a:off x="3850764" y="-260765"/>
            <a:ext cx="16622965" cy="11087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890499"/>
            <a:ext cx="419101" cy="4572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063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425" y="6920086"/>
            <a:ext cx="2771879" cy="43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108150108_3243x2163.jpeg"/>
          <p:cNvSpPr>
            <a:spLocks noGrp="1"/>
          </p:cNvSpPr>
          <p:nvPr>
            <p:ph type="pic" idx="21"/>
          </p:nvPr>
        </p:nvSpPr>
        <p:spPr>
          <a:xfrm>
            <a:off x="11016968" y="2088582"/>
            <a:ext cx="14354840" cy="9574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762000" y="2070100"/>
            <a:ext cx="12065000" cy="4406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7810500"/>
            <a:ext cx="12065000" cy="379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800" i="1"/>
            </a:lvl1pPr>
            <a:lvl2pPr marL="0" indent="0" algn="ctr">
              <a:spcBef>
                <a:spcPts val="0"/>
              </a:spcBef>
              <a:buSzTx/>
              <a:buNone/>
              <a:defRPr sz="4800" i="1"/>
            </a:lvl2pPr>
            <a:lvl3pPr marL="0" indent="0" algn="ctr">
              <a:spcBef>
                <a:spcPts val="0"/>
              </a:spcBef>
              <a:buSzTx/>
              <a:buNone/>
              <a:defRPr sz="4800" i="1"/>
            </a:lvl3pPr>
            <a:lvl4pPr marL="0" indent="0" algn="ctr">
              <a:spcBef>
                <a:spcPts val="0"/>
              </a:spcBef>
              <a:buSzTx/>
              <a:buNone/>
              <a:defRPr sz="4800" i="1"/>
            </a:lvl4pPr>
            <a:lvl5pPr marL="0" indent="0" algn="ctr">
              <a:spcBef>
                <a:spcPts val="0"/>
              </a:spcBef>
              <a:buSzTx/>
              <a:buNone/>
              <a:defRPr sz="48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08150108_3243x2163.jpeg"/>
          <p:cNvSpPr>
            <a:spLocks noGrp="1"/>
          </p:cNvSpPr>
          <p:nvPr>
            <p:ph type="pic" sz="half" idx="21"/>
          </p:nvPr>
        </p:nvSpPr>
        <p:spPr>
          <a:xfrm>
            <a:off x="10123995" y="3094122"/>
            <a:ext cx="13830302" cy="92244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idx="21"/>
          </p:nvPr>
        </p:nvSpPr>
        <p:spPr>
          <a:xfrm>
            <a:off x="-1701800" y="755815"/>
            <a:ext cx="17883053" cy="119275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23"/>
          </p:nvPr>
        </p:nvSpPr>
        <p:spPr>
          <a:xfrm>
            <a:off x="12179300" y="5764607"/>
            <a:ext cx="10655300" cy="7103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9750" y="127253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6C6963"/>
          </a:solidFill>
          <a:effectLst>
            <a:outerShdw blurRad="25400" dist="25400" dir="15900000" rotWithShape="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600" b="0" i="0" u="none" strike="noStrike" cap="none" spc="0" baseline="0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orking Paper No.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Paper No. 4</a:t>
            </a:r>
          </a:p>
        </p:txBody>
      </p:sp>
      <p:sp>
        <p:nvSpPr>
          <p:cNvPr id="122" name="Team A…"/>
          <p:cNvSpPr txBox="1">
            <a:spLocks noGrp="1"/>
          </p:cNvSpPr>
          <p:nvPr>
            <p:ph type="subTitle" sz="quarter" idx="1"/>
          </p:nvPr>
        </p:nvSpPr>
        <p:spPr>
          <a:xfrm>
            <a:off x="3176638" y="8402232"/>
            <a:ext cx="19050002" cy="2540002"/>
          </a:xfrm>
          <a:prstGeom prst="rect">
            <a:avLst/>
          </a:prstGeom>
        </p:spPr>
        <p:txBody>
          <a:bodyPr/>
          <a:lstStyle/>
          <a:p>
            <a:pPr defTabSz="672083">
              <a:defRPr sz="5800">
                <a:effectLst>
                  <a:outerShdw blurRad="25400" dist="32004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Team A</a:t>
            </a:r>
          </a:p>
          <a:p>
            <a:pPr defTabSz="672083">
              <a:defRPr sz="5800">
                <a:effectLst>
                  <a:outerShdw blurRad="25400" dist="32004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endParaRPr/>
          </a:p>
          <a:p>
            <a:pPr defTabSz="672083">
              <a:defRPr sz="5200">
                <a:effectLst>
                  <a:outerShdw blurRad="25400" dist="32004" dir="15900000" rotWithShape="0">
                    <a:srgbClr val="000000">
                      <a:alpha val="90000"/>
                    </a:srgbClr>
                  </a:outerShdw>
                </a:effectLst>
              </a:defRPr>
            </a:pPr>
            <a:r>
              <a:t>Roy Madpis - Rawaa Makhoul - Alexandra Fatieieva</a:t>
            </a:r>
          </a:p>
        </p:txBody>
      </p:sp>
      <p:grpSp>
        <p:nvGrpSpPr>
          <p:cNvPr id="125" name="Screen Shot 2021-04-04 at 19.49.53.png"/>
          <p:cNvGrpSpPr/>
          <p:nvPr/>
        </p:nvGrpSpPr>
        <p:grpSpPr>
          <a:xfrm>
            <a:off x="1509123" y="964492"/>
            <a:ext cx="7640462" cy="1697772"/>
            <a:chOff x="0" y="0"/>
            <a:chExt cx="7640460" cy="1697770"/>
          </a:xfrm>
        </p:grpSpPr>
        <p:pic>
          <p:nvPicPr>
            <p:cNvPr id="123" name="Screen Shot 2021-04-04 at 19.49.53.png" descr="Screen Shot 2021-04-04 at 19.49.5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99" y="12700"/>
              <a:ext cx="7602362" cy="16596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Screen Shot 2021-04-04 at 19.49.53.png" descr="Screen Shot 2021-04-04 at 19.49.5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7640462" cy="1697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ns for the next step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Plans for the next step: </a:t>
            </a:r>
          </a:p>
        </p:txBody>
      </p:sp>
      <p:sp>
        <p:nvSpPr>
          <p:cNvPr id="180" name="In the following step, we will continue optimizing our model, i.e. continue the     process of feature selection, parameter optimization and feature engineering.                                    Hopefully getting better performance."/>
          <p:cNvSpPr txBox="1">
            <a:spLocks noGrp="1"/>
          </p:cNvSpPr>
          <p:nvPr>
            <p:ph type="body" idx="1"/>
          </p:nvPr>
        </p:nvSpPr>
        <p:spPr>
          <a:xfrm>
            <a:off x="681645" y="3910877"/>
            <a:ext cx="23020710" cy="5894244"/>
          </a:xfrm>
          <a:prstGeom prst="rect">
            <a:avLst/>
          </a:prstGeom>
        </p:spPr>
        <p:txBody>
          <a:bodyPr/>
          <a:lstStyle/>
          <a:p>
            <a:pPr marL="939800" lvl="1" indent="-254000">
              <a:buSzPct val="80000"/>
              <a:buBlip>
                <a:blip r:embed="rId2"/>
              </a:buBlip>
              <a:defRPr sz="5000"/>
            </a:pPr>
            <a:r>
              <a:t>  In the following step, we will continue optimizing our model, i.e. continue the </a:t>
            </a:r>
            <a:br/>
            <a:r>
              <a:t>   process of feature selection, parameter optimization and feature engineering.    </a:t>
            </a:r>
            <a:br/>
            <a:r>
              <a:t>                                     Hoping to get a better performance.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pd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Updates</a:t>
            </a:r>
          </a:p>
        </p:txBody>
      </p:sp>
      <p:sp>
        <p:nvSpPr>
          <p:cNvPr id="128" name="Fixing our model by removing “total_pymnt_inv” column…"/>
          <p:cNvSpPr txBox="1">
            <a:spLocks noGrp="1"/>
          </p:cNvSpPr>
          <p:nvPr>
            <p:ph type="body" idx="1"/>
          </p:nvPr>
        </p:nvSpPr>
        <p:spPr>
          <a:xfrm>
            <a:off x="2032000" y="4225056"/>
            <a:ext cx="20320000" cy="7006461"/>
          </a:xfrm>
          <a:prstGeom prst="rect">
            <a:avLst/>
          </a:prstGeom>
        </p:spPr>
        <p:txBody>
          <a:bodyPr/>
          <a:lstStyle/>
          <a:p>
            <a:pPr marL="603504" indent="-603504" defTabSz="704087">
              <a:spcBef>
                <a:spcPts val="5000"/>
              </a:spcBef>
              <a:buSzPct val="70000"/>
              <a:buBlip>
                <a:blip r:embed="rId2"/>
              </a:buBlip>
              <a:defRPr sz="4900"/>
            </a:pPr>
            <a:r>
              <a:t> Fixing our model by removing “total_pymnt_inv” column</a:t>
            </a:r>
            <a:br/>
            <a:endParaRPr/>
          </a:p>
          <a:p>
            <a:pPr marL="603504" indent="-603504" defTabSz="704087">
              <a:spcBef>
                <a:spcPts val="5000"/>
              </a:spcBef>
              <a:buSzPct val="70000"/>
              <a:buBlip>
                <a:blip r:embed="rId2"/>
              </a:buBlip>
              <a:defRPr sz="4900"/>
            </a:pPr>
            <a:r>
              <a:t> To finalize the model selection we will use: </a:t>
            </a:r>
          </a:p>
          <a:p>
            <a:pPr marL="1274063" indent="-603504" defTabSz="704087">
              <a:spcBef>
                <a:spcPts val="5000"/>
              </a:spcBef>
              <a:buSzPct val="40000"/>
              <a:buBlip>
                <a:blip r:embed="rId3"/>
              </a:buBlip>
              <a:defRPr sz="4900"/>
            </a:pPr>
            <a:r>
              <a:t>Accuracy</a:t>
            </a:r>
          </a:p>
          <a:p>
            <a:pPr marL="1274063" indent="-603504" defTabSz="704087">
              <a:spcBef>
                <a:spcPts val="5000"/>
              </a:spcBef>
              <a:buSzPct val="40000"/>
              <a:buBlip>
                <a:blip r:embed="rId3"/>
              </a:buBlip>
              <a:defRPr sz="4900"/>
            </a:pPr>
            <a:r>
              <a:t>Negative predictive value</a:t>
            </a:r>
          </a:p>
          <a:p>
            <a:pPr marL="1274063" indent="-603504" defTabSz="704087">
              <a:spcBef>
                <a:spcPts val="5000"/>
              </a:spcBef>
              <a:buSzPct val="40000"/>
              <a:buBlip>
                <a:blip r:embed="rId3"/>
              </a:buBlip>
              <a:defRPr sz="4900"/>
            </a:pPr>
            <a:r>
              <a:t>Weighted average of realized return gained from the SP</a:t>
            </a:r>
          </a:p>
        </p:txBody>
      </p:sp>
      <p:grpSp>
        <p:nvGrpSpPr>
          <p:cNvPr id="131" name="Screen Shot 2021-05-20 at 9.29.21.png"/>
          <p:cNvGrpSpPr/>
          <p:nvPr/>
        </p:nvGrpSpPr>
        <p:grpSpPr>
          <a:xfrm>
            <a:off x="3315695" y="8909903"/>
            <a:ext cx="12470450" cy="1218915"/>
            <a:chOff x="0" y="0"/>
            <a:chExt cx="12470449" cy="1218914"/>
          </a:xfrm>
        </p:grpSpPr>
        <p:pic>
          <p:nvPicPr>
            <p:cNvPr id="130" name="Screen Shot 2021-05-20 at 9.29.21.png" descr="Screen Shot 2021-05-20 at 9.29.2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" y="31750"/>
              <a:ext cx="12406950" cy="11554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Screen Shot 2021-05-20 at 9.29.21.png" descr="Screen Shot 2021-05-20 at 9.29.21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470450" cy="12189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1" build="p" bldLvl="5" animBg="1" advAuto="0"/>
      <p:bldP spid="131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inalize the model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Finalize the model selection</a:t>
            </a:r>
          </a:p>
        </p:txBody>
      </p:sp>
      <p:sp>
        <p:nvSpPr>
          <p:cNvPr id="134" name="Trying additional modelling approaches…"/>
          <p:cNvSpPr txBox="1">
            <a:spLocks noGrp="1"/>
          </p:cNvSpPr>
          <p:nvPr>
            <p:ph type="body" idx="1"/>
          </p:nvPr>
        </p:nvSpPr>
        <p:spPr>
          <a:xfrm>
            <a:off x="1247654" y="2907557"/>
            <a:ext cx="21053616" cy="9916747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Blip>
                <a:blip r:embed="rId2"/>
              </a:buBlip>
            </a:pPr>
            <a:r>
              <a:t> Trying additional modelling approaches</a:t>
            </a:r>
          </a:p>
          <a:p>
            <a:pPr marL="1384300">
              <a:buSzPct val="60000"/>
              <a:buBlip>
                <a:blip r:embed="rId3"/>
              </a:buBlip>
              <a:defRPr sz="4500"/>
            </a:pPr>
            <a:r>
              <a:t> Conclusion: We will keep our original model approach</a:t>
            </a:r>
            <a:br/>
            <a:endParaRPr/>
          </a:p>
          <a:p>
            <a:pPr>
              <a:buSzPct val="70000"/>
              <a:buBlip>
                <a:blip r:embed="rId2"/>
              </a:buBlip>
            </a:pPr>
            <a:r>
              <a:t> Feature engineering</a:t>
            </a:r>
          </a:p>
          <a:p>
            <a:pPr marL="1384300">
              <a:buSzPct val="40000"/>
              <a:buBlip>
                <a:blip r:embed="rId4"/>
              </a:buBlip>
              <a:defRPr>
                <a:solidFill>
                  <a:srgbClr val="F1EDDE"/>
                </a:solidFill>
              </a:defRPr>
            </a:pPr>
            <a:r>
              <a:t>b</a:t>
            </a:r>
          </a:p>
          <a:p>
            <a:pPr marL="1384300">
              <a:buSzPct val="60000"/>
              <a:buBlip>
                <a:blip r:embed="rId3"/>
              </a:buBlip>
              <a:defRPr sz="4500"/>
            </a:pPr>
            <a:r>
              <a:t>Conclusion: Extra attempts will be made in the following steps</a:t>
            </a:r>
          </a:p>
        </p:txBody>
      </p:sp>
      <p:grpSp>
        <p:nvGrpSpPr>
          <p:cNvPr id="137" name="Screen Shot 2021-05-15 at 23.33.14.png"/>
          <p:cNvGrpSpPr/>
          <p:nvPr/>
        </p:nvGrpSpPr>
        <p:grpSpPr>
          <a:xfrm>
            <a:off x="2660715" y="9212932"/>
            <a:ext cx="13584755" cy="1000296"/>
            <a:chOff x="0" y="0"/>
            <a:chExt cx="13584753" cy="1000294"/>
          </a:xfrm>
        </p:grpSpPr>
        <p:pic>
          <p:nvPicPr>
            <p:cNvPr id="135" name="Screen Shot 2021-05-15 at 23.33.14.png" descr="Screen Shot 2021-05-15 at 23.33.1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700" y="12699"/>
              <a:ext cx="13546655" cy="962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Screen Shot 2021-05-15 at 23.33.14.png" descr="Screen Shot 2021-05-15 at 23.33.1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13584755" cy="1000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build="p" bldLvl="5" animBg="1" advAuto="0"/>
      <p:bldP spid="137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inalize the model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Finalize the model selection</a:t>
            </a:r>
          </a:p>
        </p:txBody>
      </p:sp>
      <p:sp>
        <p:nvSpPr>
          <p:cNvPr id="140" name="Feature Selection…"/>
          <p:cNvSpPr txBox="1">
            <a:spLocks noGrp="1"/>
          </p:cNvSpPr>
          <p:nvPr>
            <p:ph type="body" idx="1"/>
          </p:nvPr>
        </p:nvSpPr>
        <p:spPr>
          <a:xfrm>
            <a:off x="1247654" y="2907557"/>
            <a:ext cx="21053616" cy="9916747"/>
          </a:xfrm>
          <a:prstGeom prst="rect">
            <a:avLst/>
          </a:prstGeom>
        </p:spPr>
        <p:txBody>
          <a:bodyPr/>
          <a:lstStyle/>
          <a:p>
            <a:pPr>
              <a:buSzPct val="70000"/>
              <a:buBlip>
                <a:blip r:embed="rId2"/>
              </a:buBlip>
            </a:pPr>
            <a:r>
              <a:t> Feature Selection </a:t>
            </a:r>
          </a:p>
          <a:p>
            <a:pPr marL="1384300">
              <a:buSzPct val="60000"/>
              <a:buBlip>
                <a:blip r:embed="rId3"/>
              </a:buBlip>
              <a:defRPr sz="4500"/>
            </a:pPr>
            <a:r>
              <a:t> Conclusion: For now, the feature selection didn’t yield a much better-performing model (it didn’t increase the accuracy) </a:t>
            </a:r>
            <a:br/>
            <a:endParaRPr/>
          </a:p>
          <a:p>
            <a:pPr>
              <a:buSzPct val="70000"/>
              <a:buBlip>
                <a:blip r:embed="rId2"/>
              </a:buBlip>
            </a:pPr>
            <a:r>
              <a:t> Final Selection of model’s type + Tune Hyper Parameters </a:t>
            </a:r>
          </a:p>
          <a:p>
            <a:pPr marL="1384300">
              <a:buSzPct val="40000"/>
              <a:buBlip>
                <a:blip r:embed="rId4"/>
              </a:buBlip>
              <a:defRPr sz="4500">
                <a:solidFill>
                  <a:srgbClr val="6B6963"/>
                </a:solidFill>
              </a:defRPr>
            </a:pPr>
            <a:r>
              <a:t>Final model - XGBoost</a:t>
            </a:r>
          </a:p>
          <a:p>
            <a:pPr marL="1384300">
              <a:buSzPct val="40000"/>
              <a:buBlip>
                <a:blip r:embed="rId4"/>
              </a:buBlip>
              <a:defRPr sz="4500">
                <a:solidFill>
                  <a:srgbClr val="6B6963"/>
                </a:solidFill>
              </a:defRPr>
            </a:pPr>
            <a:r>
              <a:t>Tune Hyper-parameters - main obstacle we faced was computation time.</a:t>
            </a:r>
          </a:p>
          <a:p>
            <a:pPr marL="0" lvl="1" indent="685800">
              <a:buSzTx/>
              <a:buNone/>
              <a:defRPr sz="4500">
                <a:solidFill>
                  <a:srgbClr val="6B6963"/>
                </a:solidFill>
              </a:defRPr>
            </a:pPr>
            <a:r>
              <a:t>     </a:t>
            </a:r>
          </a:p>
        </p:txBody>
      </p:sp>
      <p:sp>
        <p:nvSpPr>
          <p:cNvPr id="141" name="Arrow"/>
          <p:cNvSpPr/>
          <p:nvPr/>
        </p:nvSpPr>
        <p:spPr>
          <a:xfrm>
            <a:off x="2137245" y="11890007"/>
            <a:ext cx="479696" cy="485541"/>
          </a:xfrm>
          <a:prstGeom prst="rightArrow">
            <a:avLst>
              <a:gd name="adj1" fmla="val 32000"/>
              <a:gd name="adj2" fmla="val 65540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12700" rotWithShape="0">
              <a:srgbClr val="000000">
                <a:alpha val="6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2EBDB"/>
                </a:solidFill>
              </a:defRPr>
            </a:pPr>
            <a:endParaRPr/>
          </a:p>
        </p:txBody>
      </p:sp>
      <p:sp>
        <p:nvSpPr>
          <p:cNvPr id="142" name="Our solution: rather than using a grid search we used Halving GridSearchCV."/>
          <p:cNvSpPr txBox="1"/>
          <p:nvPr/>
        </p:nvSpPr>
        <p:spPr>
          <a:xfrm>
            <a:off x="2031999" y="11758128"/>
            <a:ext cx="1948492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685800" algn="l">
              <a:spcBef>
                <a:spcPts val="5700"/>
              </a:spcBef>
              <a:defRPr sz="4500">
                <a:solidFill>
                  <a:srgbClr val="6B6963"/>
                </a:solidFill>
              </a:defRPr>
            </a:pPr>
            <a:r>
              <a:t>Our solution: rather than using a grid search we used Halving GridSearchCV. </a:t>
            </a:r>
          </a:p>
        </p:txBody>
      </p:sp>
      <p:pic>
        <p:nvPicPr>
          <p:cNvPr id="143" name="Screen Shot 2021-05-20 at 11.12.41.png" descr="Screen Shot 2021-05-20 at 11.12.4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0095" y="8456603"/>
            <a:ext cx="8504542" cy="4716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1" build="p" bldLvl="5" animBg="1" advAuto="0"/>
      <p:bldP spid="141" grpId="4" animBg="1" advAuto="0"/>
      <p:bldP spid="142" grpId="5" animBg="1" advAuto="0"/>
      <p:bldP spid="143" grpId="2" animBg="1" advAuto="0"/>
      <p:bldP spid="143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inalize the model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Finalize the model selection</a:t>
            </a:r>
          </a:p>
        </p:txBody>
      </p:sp>
      <p:sp>
        <p:nvSpPr>
          <p:cNvPr id="146" name="Threshold = 0.75 -…"/>
          <p:cNvSpPr txBox="1">
            <a:spLocks noGrp="1"/>
          </p:cNvSpPr>
          <p:nvPr>
            <p:ph type="body" idx="1"/>
          </p:nvPr>
        </p:nvSpPr>
        <p:spPr>
          <a:xfrm>
            <a:off x="1247654" y="2907557"/>
            <a:ext cx="21053616" cy="9916747"/>
          </a:xfrm>
          <a:prstGeom prst="rect">
            <a:avLst/>
          </a:prstGeom>
        </p:spPr>
        <p:txBody>
          <a:bodyPr/>
          <a:lstStyle/>
          <a:p>
            <a:pPr marL="1384300">
              <a:buSzPct val="40000"/>
              <a:buBlip>
                <a:blip r:embed="rId2"/>
              </a:buBlip>
              <a:defRPr sz="4500">
                <a:solidFill>
                  <a:srgbClr val="6B6963"/>
                </a:solidFill>
              </a:defRPr>
            </a:pPr>
            <a:r>
              <a:t>Threshold = 0.75:</a:t>
            </a:r>
          </a:p>
          <a:p>
            <a:pPr lvl="2">
              <a:buSzPct val="40000"/>
              <a:buBlip>
                <a:blip r:embed="rId3"/>
              </a:buBlip>
              <a:defRPr sz="4500">
                <a:solidFill>
                  <a:srgbClr val="6B6963"/>
                </a:solidFill>
              </a:defRPr>
            </a:pPr>
            <a:r>
              <a:t>Profit curve </a:t>
            </a:r>
            <a:br/>
            <a:br/>
            <a:br/>
            <a:br/>
            <a:endParaRPr/>
          </a:p>
          <a:p>
            <a:pPr lvl="2">
              <a:buSzPct val="40000"/>
              <a:buBlip>
                <a:blip r:embed="rId3"/>
              </a:buBlip>
              <a:defRPr sz="4500">
                <a:solidFill>
                  <a:srgbClr val="6B6963"/>
                </a:solidFill>
              </a:defRPr>
            </a:pPr>
            <a:r>
              <a:t>Threshold table </a:t>
            </a:r>
            <a:br/>
            <a:br/>
            <a:br/>
            <a:endParaRPr/>
          </a:p>
          <a:p>
            <a:pPr marL="1384300">
              <a:buSzPct val="58999"/>
              <a:buBlip>
                <a:blip r:embed="rId4"/>
              </a:buBlip>
              <a:defRPr sz="4000">
                <a:solidFill>
                  <a:srgbClr val="6B6963"/>
                </a:solidFill>
              </a:defRPr>
            </a:pPr>
            <a:r>
              <a:t>We decided to use a threshold of 0.75 - thus, get a weighted average that is higher than 2% without “losing” high quantity of loans.</a:t>
            </a:r>
          </a:p>
        </p:txBody>
      </p:sp>
      <p:grpSp>
        <p:nvGrpSpPr>
          <p:cNvPr id="149" name="Screen Shot 2021-05-20 at 0.15.07.png"/>
          <p:cNvGrpSpPr/>
          <p:nvPr/>
        </p:nvGrpSpPr>
        <p:grpSpPr>
          <a:xfrm>
            <a:off x="8918240" y="3991119"/>
            <a:ext cx="8138799" cy="5733762"/>
            <a:chOff x="0" y="0"/>
            <a:chExt cx="8138798" cy="5733761"/>
          </a:xfrm>
        </p:grpSpPr>
        <p:pic>
          <p:nvPicPr>
            <p:cNvPr id="147" name="Screen Shot 2021-05-20 at 0.15.07.png" descr="Screen Shot 2021-05-20 at 0.15.07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" y="38100"/>
              <a:ext cx="8062599" cy="5657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Screen Shot 2021-05-20 at 0.15.07.png" descr="Screen Shot 2021-05-20 at 0.15.07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138799" cy="5733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2" name="Screen Shot 2021-05-20 at 0.16.49.png"/>
          <p:cNvGrpSpPr/>
          <p:nvPr/>
        </p:nvGrpSpPr>
        <p:grpSpPr>
          <a:xfrm>
            <a:off x="7998149" y="3505332"/>
            <a:ext cx="9978981" cy="6705336"/>
            <a:chOff x="0" y="0"/>
            <a:chExt cx="9978980" cy="6705334"/>
          </a:xfrm>
        </p:grpSpPr>
        <p:pic>
          <p:nvPicPr>
            <p:cNvPr id="150" name="Screen Shot 2021-05-20 at 0.16.49.png" descr="Screen Shot 2021-05-20 at 0.16.49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00" y="38100"/>
              <a:ext cx="9902781" cy="66291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Screen Shot 2021-05-20 at 0.16.49.png" descr="Screen Shot 2021-05-20 at 0.16.49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9978981" cy="670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build="p" bldLvl="5" animBg="1" advAuto="0"/>
      <p:bldP spid="149" grpId="2" animBg="1" advAuto="0"/>
      <p:bldP spid="152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inalize the model se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Finalize the model selection</a:t>
            </a:r>
          </a:p>
        </p:txBody>
      </p:sp>
      <p:sp>
        <p:nvSpPr>
          <p:cNvPr id="155" name="Evaluate Our Model’s Performance…"/>
          <p:cNvSpPr txBox="1">
            <a:spLocks noGrp="1"/>
          </p:cNvSpPr>
          <p:nvPr>
            <p:ph type="body" idx="1"/>
          </p:nvPr>
        </p:nvSpPr>
        <p:spPr>
          <a:xfrm>
            <a:off x="681645" y="2979127"/>
            <a:ext cx="23020710" cy="9916746"/>
          </a:xfrm>
          <a:prstGeom prst="rect">
            <a:avLst/>
          </a:prstGeom>
        </p:spPr>
        <p:txBody>
          <a:bodyPr/>
          <a:lstStyle/>
          <a:p>
            <a:pPr marL="644651" indent="-644651" defTabSz="752094">
              <a:spcBef>
                <a:spcPts val="5300"/>
              </a:spcBef>
              <a:buSzPct val="70000"/>
              <a:buBlip>
                <a:blip r:embed="rId2"/>
              </a:buBlip>
              <a:defRPr sz="5200"/>
            </a:pPr>
            <a:r>
              <a:t> Evaluate Our Model’s Performance </a:t>
            </a:r>
          </a:p>
          <a:p>
            <a:pPr marL="871474" indent="-214883" defTabSz="752094">
              <a:spcBef>
                <a:spcPts val="5300"/>
              </a:spcBef>
              <a:buClr>
                <a:srgbClr val="6C6963"/>
              </a:buClr>
              <a:buSzPct val="100000"/>
              <a:buAutoNum type="romanUcPeriod"/>
              <a:defRPr sz="4200"/>
            </a:pPr>
            <a:r>
              <a:t>  Popular and well-known metrics: Accuracy, Precision, Recall, F1-score, NPV, AUC. </a:t>
            </a:r>
          </a:p>
          <a:p>
            <a:pPr marL="871474" indent="-214883" defTabSz="752094">
              <a:spcBef>
                <a:spcPts val="5300"/>
              </a:spcBef>
              <a:buClr>
                <a:srgbClr val="6C6963"/>
              </a:buClr>
              <a:buSzPct val="100000"/>
              <a:buAutoNum type="romanUcPeriod"/>
              <a:defRPr sz="4200"/>
            </a:pPr>
            <a:r>
              <a:t> Unique Monetary Metric: Weighted average of the realized return of the Suggested Portfolio. </a:t>
            </a:r>
          </a:p>
          <a:p>
            <a:pPr marL="871474" indent="-214883" defTabSz="752094">
              <a:spcBef>
                <a:spcPts val="5300"/>
              </a:spcBef>
              <a:buSzPct val="60000"/>
              <a:buBlip>
                <a:blip r:embed="rId3"/>
              </a:buBlip>
              <a:defRPr sz="4200"/>
            </a:pPr>
            <a:r>
              <a:t> We must make sure our results weren’t influenced by a specific test set. </a:t>
            </a:r>
          </a:p>
          <a:p>
            <a:pPr marL="871474" indent="-214883" defTabSz="752094">
              <a:spcBef>
                <a:spcPts val="5300"/>
              </a:spcBef>
              <a:buSzPct val="60000"/>
              <a:buBlip>
                <a:blip r:embed="rId4"/>
              </a:buBlip>
              <a:defRPr sz="4200"/>
            </a:pPr>
            <a:r>
              <a:t>  We created a cross-validation function that enables measuring the - Minimum, Maximum, Mean,   </a:t>
            </a:r>
            <a:br/>
            <a:r>
              <a:t>    and Standard Deviation (of the K folds) of the model’s performance</a:t>
            </a:r>
          </a:p>
          <a:p>
            <a:pPr marL="871474" indent="-214883" defTabSz="752094">
              <a:spcBef>
                <a:spcPts val="5300"/>
              </a:spcBef>
              <a:buSzPct val="60000"/>
              <a:buBlip>
                <a:blip r:embed="rId4"/>
              </a:buBlip>
              <a:defRPr sz="4200"/>
            </a:pPr>
            <a:r>
              <a:t> The baseline grades table of the model </a:t>
            </a:r>
            <a:br/>
            <a:endParaRPr/>
          </a:p>
          <a:p>
            <a:pPr marL="0" lvl="1" indent="644651" defTabSz="752094">
              <a:spcBef>
                <a:spcPts val="5300"/>
              </a:spcBef>
              <a:buSzTx/>
              <a:buNone/>
              <a:defRPr sz="4200">
                <a:solidFill>
                  <a:srgbClr val="6B6963"/>
                </a:solidFill>
              </a:defRPr>
            </a:pPr>
            <a:r>
              <a:t>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e Baseline Grades 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Baseline Grades Table</a:t>
            </a:r>
          </a:p>
        </p:txBody>
      </p:sp>
      <p:sp>
        <p:nvSpPr>
          <p:cNvPr id="158" name="We haven’t yet addressed ways to evaluate how well our model is performing regarding the     monetary metric  - we decided to use the given inner model - the grade column:…"/>
          <p:cNvSpPr txBox="1">
            <a:spLocks noGrp="1"/>
          </p:cNvSpPr>
          <p:nvPr>
            <p:ph type="body" idx="1"/>
          </p:nvPr>
        </p:nvSpPr>
        <p:spPr>
          <a:xfrm>
            <a:off x="681645" y="2979127"/>
            <a:ext cx="23223551" cy="9916746"/>
          </a:xfrm>
          <a:prstGeom prst="rect">
            <a:avLst/>
          </a:prstGeom>
        </p:spPr>
        <p:txBody>
          <a:bodyPr/>
          <a:lstStyle/>
          <a:p>
            <a:pPr marL="880744" indent="-217169" defTabSz="760094">
              <a:spcBef>
                <a:spcPts val="5400"/>
              </a:spcBef>
              <a:buClr>
                <a:srgbClr val="6C6963"/>
              </a:buClr>
              <a:buSzPct val="100000"/>
              <a:buAutoNum type="romanUcPeriod"/>
              <a:defRPr sz="4200"/>
            </a:pPr>
            <a:endParaRPr/>
          </a:p>
          <a:p>
            <a:pPr marL="868680" lvl="1" indent="-217169" defTabSz="760094">
              <a:spcBef>
                <a:spcPts val="5400"/>
              </a:spcBef>
              <a:buSzPct val="60000"/>
              <a:buBlip>
                <a:blip r:embed="rId2"/>
              </a:buBlip>
              <a:defRPr sz="4200"/>
            </a:pPr>
            <a:r>
              <a:t> In order to evaluate how well the model’s performing regarding the monetary metric, we decided to  </a:t>
            </a:r>
            <a:br/>
            <a:r>
              <a:t>  use the given inner model - the grade column: </a:t>
            </a:r>
          </a:p>
          <a:p>
            <a:pPr marL="880744" indent="-217169" defTabSz="760094">
              <a:spcBef>
                <a:spcPts val="5400"/>
              </a:spcBef>
              <a:buSzPct val="60000"/>
              <a:buBlip>
                <a:blip r:embed="rId3"/>
              </a:buBlip>
              <a:defRPr sz="4200"/>
            </a:pPr>
            <a:r>
              <a:t>  After grouping all the loans left due to our first data cleaning by the grade column, we   </a:t>
            </a:r>
            <a:br/>
            <a:r>
              <a:t>   calculated for each grade three things: </a:t>
            </a:r>
          </a:p>
          <a:p>
            <a:pPr marL="880744" indent="-217169" defTabSz="760094">
              <a:spcBef>
                <a:spcPts val="5400"/>
              </a:spcBef>
              <a:buClr>
                <a:srgbClr val="6C6963"/>
              </a:buClr>
              <a:buSzPct val="80000"/>
              <a:buAutoNum type="romanUcPeriod"/>
              <a:defRPr sz="4200"/>
            </a:pPr>
            <a:r>
              <a:t> The weighted average realized return </a:t>
            </a:r>
          </a:p>
          <a:p>
            <a:pPr marL="880744" indent="-217169" defTabSz="760094">
              <a:spcBef>
                <a:spcPts val="5400"/>
              </a:spcBef>
              <a:buClr>
                <a:srgbClr val="6C6963"/>
              </a:buClr>
              <a:buSzPct val="80000"/>
              <a:buAutoNum type="romanUcPeriod"/>
              <a:defRPr sz="4200"/>
            </a:pPr>
            <a:r>
              <a:t> The weighted Standard Deviation of the realized return </a:t>
            </a:r>
          </a:p>
          <a:p>
            <a:pPr marL="880744" indent="-217169" defTabSz="760094">
              <a:spcBef>
                <a:spcPts val="5400"/>
              </a:spcBef>
              <a:buClr>
                <a:srgbClr val="6C6963"/>
              </a:buClr>
              <a:buSzPct val="80000"/>
              <a:buAutoNum type="romanUcPeriod"/>
              <a:defRPr sz="4200"/>
            </a:pPr>
            <a:r>
              <a:t> Number of loans </a:t>
            </a:r>
            <a:br/>
            <a:r>
              <a:t>  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creen Shot 2021-05-20 at 9.56.00.png"/>
          <p:cNvGrpSpPr/>
          <p:nvPr/>
        </p:nvGrpSpPr>
        <p:grpSpPr>
          <a:xfrm>
            <a:off x="11993377" y="2966707"/>
            <a:ext cx="11799567" cy="7754066"/>
            <a:chOff x="0" y="0"/>
            <a:chExt cx="11799566" cy="7754064"/>
          </a:xfrm>
        </p:grpSpPr>
        <p:pic>
          <p:nvPicPr>
            <p:cNvPr id="161" name="Screen Shot 2021-05-20 at 9.56.00.png" descr="Screen Shot 2021-05-20 at 9.56.0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50" y="44450"/>
              <a:ext cx="11710667" cy="76651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Screen Shot 2021-05-20 at 9.56.00.png" descr="Screen Shot 2021-05-20 at 9.56.00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99567" cy="7754065"/>
            </a:xfrm>
            <a:prstGeom prst="rect">
              <a:avLst/>
            </a:prstGeom>
            <a:effectLst/>
          </p:spPr>
        </p:pic>
      </p:grpSp>
      <p:grpSp>
        <p:nvGrpSpPr>
          <p:cNvPr id="165" name="Screen Shot 2021-05-20 at 9.56.13.png"/>
          <p:cNvGrpSpPr/>
          <p:nvPr/>
        </p:nvGrpSpPr>
        <p:grpSpPr>
          <a:xfrm>
            <a:off x="6550400" y="2973057"/>
            <a:ext cx="11283200" cy="7741366"/>
            <a:chOff x="0" y="0"/>
            <a:chExt cx="11283198" cy="7741364"/>
          </a:xfrm>
        </p:grpSpPr>
        <p:pic>
          <p:nvPicPr>
            <p:cNvPr id="164" name="Screen Shot 2021-05-20 at 9.56.13.png" descr="Screen Shot 2021-05-20 at 9.56.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" y="38100"/>
              <a:ext cx="11206999" cy="76651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3" name="Screen Shot 2021-05-20 at 9.56.13.png" descr="Screen Shot 2021-05-20 at 9.56.13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283199" cy="7741365"/>
            </a:xfrm>
            <a:prstGeom prst="rect">
              <a:avLst/>
            </a:prstGeom>
            <a:effectLst/>
          </p:spPr>
        </p:pic>
      </p:grpSp>
      <p:sp>
        <p:nvSpPr>
          <p:cNvPr id="166" name="Rectangle"/>
          <p:cNvSpPr/>
          <p:nvPr/>
        </p:nvSpPr>
        <p:spPr>
          <a:xfrm>
            <a:off x="5389471" y="5694463"/>
            <a:ext cx="1436459" cy="519856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" name="Rectangle"/>
          <p:cNvSpPr/>
          <p:nvPr/>
        </p:nvSpPr>
        <p:spPr>
          <a:xfrm>
            <a:off x="17380855" y="5961870"/>
            <a:ext cx="1436460" cy="4914273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8655 0.000566" pathEditMode="relative">
                                      <p:cBhvr>
                                        <p:cTn id="1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3" animBg="1" advAuto="0"/>
      <p:bldP spid="165" grpId="1" animBg="1" advAuto="0"/>
      <p:bldP spid="166" grpId="4" animBg="1" advAuto="0"/>
      <p:bldP spid="167" grpId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creen Shot 2021-05-20 at 9.56.00.png"/>
          <p:cNvGrpSpPr/>
          <p:nvPr/>
        </p:nvGrpSpPr>
        <p:grpSpPr>
          <a:xfrm>
            <a:off x="11965289" y="813801"/>
            <a:ext cx="11799568" cy="7754066"/>
            <a:chOff x="0" y="0"/>
            <a:chExt cx="11799566" cy="7754064"/>
          </a:xfrm>
        </p:grpSpPr>
        <p:pic>
          <p:nvPicPr>
            <p:cNvPr id="170" name="Screen Shot 2021-05-20 at 9.56.00.png" descr="Screen Shot 2021-05-20 at 9.56.0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50" y="44450"/>
              <a:ext cx="11710667" cy="76651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Screen Shot 2021-05-20 at 9.56.00.png" descr="Screen Shot 2021-05-20 at 9.56.00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799567" cy="7754065"/>
            </a:xfrm>
            <a:prstGeom prst="rect">
              <a:avLst/>
            </a:prstGeom>
            <a:effectLst/>
          </p:spPr>
        </p:pic>
      </p:grpSp>
      <p:grpSp>
        <p:nvGrpSpPr>
          <p:cNvPr id="174" name="Screen Shot 2021-05-20 at 9.56.13.png"/>
          <p:cNvGrpSpPr/>
          <p:nvPr/>
        </p:nvGrpSpPr>
        <p:grpSpPr>
          <a:xfrm>
            <a:off x="489502" y="820151"/>
            <a:ext cx="11283200" cy="7741366"/>
            <a:chOff x="0" y="0"/>
            <a:chExt cx="11283198" cy="7741364"/>
          </a:xfrm>
        </p:grpSpPr>
        <p:pic>
          <p:nvPicPr>
            <p:cNvPr id="173" name="Screen Shot 2021-05-20 at 9.56.13.png" descr="Screen Shot 2021-05-20 at 9.56.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" y="38100"/>
              <a:ext cx="11206999" cy="76651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2" name="Screen Shot 2021-05-20 at 9.56.13.png" descr="Screen Shot 2021-05-20 at 9.56.13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1283199" cy="7741365"/>
            </a:xfrm>
            <a:prstGeom prst="rect">
              <a:avLst/>
            </a:prstGeom>
            <a:effectLst/>
          </p:spPr>
        </p:pic>
      </p:grpSp>
      <p:sp>
        <p:nvSpPr>
          <p:cNvPr id="175" name="Rectangle"/>
          <p:cNvSpPr/>
          <p:nvPr/>
        </p:nvSpPr>
        <p:spPr>
          <a:xfrm>
            <a:off x="5412872" y="3541557"/>
            <a:ext cx="1436460" cy="519856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17357453" y="4230184"/>
            <a:ext cx="1436460" cy="4424952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7" name="We claim that if we are able to create a model that can generate a Suggested      Portfolio that its “baseline grades table” is better than the original “baseline grades     table” and can generate a weighted average realized return that is higher than 2"/>
          <p:cNvSpPr txBox="1"/>
          <p:nvPr/>
        </p:nvSpPr>
        <p:spPr>
          <a:xfrm>
            <a:off x="548390" y="9314195"/>
            <a:ext cx="23287221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4400" lvl="1" indent="-228600" algn="l">
              <a:spcBef>
                <a:spcPts val="5700"/>
              </a:spcBef>
              <a:buSzPct val="70000"/>
              <a:buBlip>
                <a:blip r:embed="rId6"/>
              </a:buBlip>
              <a:defRPr sz="4500"/>
            </a:pPr>
            <a:r>
              <a:t> </a:t>
            </a:r>
            <a:r>
              <a:rPr sz="5000"/>
              <a:t>We claim that if we are able to create a model that can generate a Suggested  </a:t>
            </a:r>
            <a:br>
              <a:rPr sz="5000"/>
            </a:br>
            <a:r>
              <a:rPr sz="5000"/>
              <a:t>   Portfolio that its “baseline grades table” is </a:t>
            </a:r>
            <a:r>
              <a:rPr sz="5000" u="sng"/>
              <a:t>better</a:t>
            </a:r>
            <a:r>
              <a:rPr sz="5000"/>
              <a:t> than the original “baseline grades </a:t>
            </a:r>
            <a:br>
              <a:rPr sz="5000"/>
            </a:br>
            <a:r>
              <a:rPr sz="5000"/>
              <a:t>   table”</a:t>
            </a:r>
            <a:r>
              <a:rPr sz="5000" baseline="12998"/>
              <a:t> </a:t>
            </a:r>
            <a:r>
              <a:rPr sz="5000"/>
              <a:t>and can generate a weighted average realized return that is higher than 2% -   </a:t>
            </a:r>
            <a:br>
              <a:rPr sz="5000"/>
            </a:br>
            <a:r>
              <a:rPr sz="5000"/>
              <a:t>                                        then, we will have a “good”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1" animBg="1" advAuto="0"/>
    </p:bldLst>
  </p:timing>
</p:sld>
</file>

<file path=ppt/theme/theme1.xml><?xml version="1.0" encoding="utf-8"?>
<a:theme xmlns:a="http://schemas.openxmlformats.org/drawingml/2006/main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12700" rotWithShape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מותאם אישית</PresentationFormat>
  <Paragraphs>47</Paragraphs>
  <Slides>10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3" baseType="lpstr">
      <vt:lpstr>Baskerville</vt:lpstr>
      <vt:lpstr>Helvetica Neue</vt:lpstr>
      <vt:lpstr>LeatherBook</vt:lpstr>
      <vt:lpstr>Working Paper No. 4</vt:lpstr>
      <vt:lpstr>Updates</vt:lpstr>
      <vt:lpstr>Finalize the model selection</vt:lpstr>
      <vt:lpstr>Finalize the model selection</vt:lpstr>
      <vt:lpstr>Finalize the model selection</vt:lpstr>
      <vt:lpstr>Finalize the model selection</vt:lpstr>
      <vt:lpstr>The Baseline Grades Table</vt:lpstr>
      <vt:lpstr>מצגת של PowerPoint‏</vt:lpstr>
      <vt:lpstr>מצגת של PowerPoint‏</vt:lpstr>
      <vt:lpstr>Plans for the next step: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Paper No. 4</dc:title>
  <cp:lastModifiedBy>רוי מדפיס</cp:lastModifiedBy>
  <cp:revision>1</cp:revision>
  <dcterms:modified xsi:type="dcterms:W3CDTF">2021-06-06T17:59:01Z</dcterms:modified>
</cp:coreProperties>
</file>